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027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77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47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07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36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901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84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51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976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823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34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80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BE37-0BA1-49EA-9D51-B20FE379B30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F2CC-4BD1-4034-A1BC-3DF126B85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55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173" y="1737167"/>
            <a:ext cx="6934627" cy="49062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41174" y="1820334"/>
            <a:ext cx="6934626" cy="5078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пользования ГАЗОВЫМИ ПЛИТАМИ</a:t>
            </a:r>
            <a:endParaRPr lang="ru-RU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637" y="971307"/>
            <a:ext cx="9492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Бытовой газ – не только благо для человека, но и источник повышенной опасности. Неукоснительное соблюдение правил позволит избежать чрезвычайных ситуаций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1172" y="4311050"/>
            <a:ext cx="6934628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Контролируйте исправность газового оборудования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37" y="3935465"/>
            <a:ext cx="948765" cy="9487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22580" y="2279724"/>
            <a:ext cx="25431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0" i="0" dirty="0" smtClean="0"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Пройти инструктаж по безопасному пользованию газом в эксплуатационной организации газового хозяйства, иметь инструкции по эксплуатации приборов и соблюдать их.</a:t>
            </a:r>
          </a:p>
          <a:p>
            <a:pPr algn="just"/>
            <a:endParaRPr lang="ru-RU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algn="just"/>
            <a:endParaRPr lang="ru-RU" sz="1400" b="0" i="0" dirty="0" smtClean="0"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algn="just"/>
            <a:endParaRPr lang="ru-RU" sz="1400" b="0" i="0" dirty="0" smtClean="0"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algn="just"/>
            <a:endParaRPr lang="ru-RU" sz="1400" b="0" i="0" dirty="0" smtClean="0"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algn="just"/>
            <a:r>
              <a:rPr lang="ru-RU" sz="1400" b="0" i="0" dirty="0" smtClean="0"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Следить за нормальной работой газовых приборов, дымоходов и вентиляции, проверять тягу до включения и во время работы газовых приборов с отводом продуктов сгорания газа в дымоход</a:t>
            </a:r>
            <a:endParaRPr lang="ru-RU" sz="1400" b="0" i="0" dirty="0"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637" y="1737167"/>
            <a:ext cx="2317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вас в квартире газовая печь, необходимо: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47800" y="3710193"/>
            <a:ext cx="1104900" cy="96019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ри пожаре звонить </a:t>
            </a:r>
          </a:p>
          <a:p>
            <a:pPr algn="ctr"/>
            <a:r>
              <a:rPr lang="ru-RU" sz="3200" b="1" dirty="0" smtClean="0"/>
              <a:t>01</a:t>
            </a:r>
            <a:endParaRPr lang="ru-RU" sz="3200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0" y="0"/>
            <a:ext cx="99060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Департамент по чрезвычайным ситуациям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Главное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МЧС России по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ИНФОРМИРУЮТ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0201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5637" y="971307"/>
            <a:ext cx="9492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Бытовой газ – не только благо для человека, но и источник повышенной опасности. Неукоснительное соблюдение правил позволит избежать чрезвычайных ситуаций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912" y="2254935"/>
            <a:ext cx="556097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Пройти инструктаж по безопасному пользованию газом в эксплуатационной организации газового хозяйства, иметь инструкции по эксплуатации приборов и соблюдать их.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Следить за нормальной работой газовых приборов, дымоходов и вентиляции, проверять тягу до включения и во время работы газовых приборов.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окончании пользования газом закрыть краны на газовых приборах и перед ними, а при размещении баллонов внутри кухонь - дополнительно закрыть вентили у баллонов.</a:t>
            </a:r>
          </a:p>
          <a:p>
            <a:endParaRPr lang="ru-RU" sz="13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7376" y="5800464"/>
            <a:ext cx="54286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sz="22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роверьте, все ли вы делаете правильно? </a:t>
            </a:r>
          </a:p>
          <a:p>
            <a:pPr algn="ctr"/>
            <a:r>
              <a:rPr lang="ru-RU" sz="22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 ваши дети и пожилые родители?</a:t>
            </a:r>
            <a:endParaRPr lang="ru-RU" sz="22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5637" y="1781478"/>
            <a:ext cx="5080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у вас в квартире газовая печь, необходимо:</a:t>
            </a:r>
            <a:endParaRPr lang="ru-RU" dirty="0"/>
          </a:p>
        </p:txBody>
      </p:sp>
      <p:pic>
        <p:nvPicPr>
          <p:cNvPr id="2053" name="Picture 5" descr="http://koffkindom.ru/wp-content/uploads/2016/02/%D0%93%D0%B0%D0%B7%D0%BE%D0%B2%D1%8B%D0%B5-%D0%B4%D1%83%D1%85%D0%BE%D0%B2%D1%8B%D0%B5-%D1%88%D0%BA%D0%B0%D1%84%D1%8B-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0275" y="1912134"/>
            <a:ext cx="3504257" cy="23278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4369559"/>
            <a:ext cx="951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внезапном прекращении подачи газа немедленно закрыть краны горелок газовых приборов и сообщить в аварийную газовую службу.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появлении в помещении квартиры запаха газа немедленно прекратить пользование газовыми приборами, перекрыть краны к приборам и на приборах, открыть окна или форточки для проветривания помещения, вызвать аварийную службу газового хозяйства. Не зажигать огня, не курить, не включать и не выключать электроосвещение и электроприборы, не пользоваться </a:t>
            </a:r>
            <a:r>
              <a:rPr lang="ru-RU" sz="1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электрозвонками</a:t>
            </a:r>
            <a:endParaRPr lang="ru-RU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37" y="5707794"/>
            <a:ext cx="1044016" cy="9720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390650" y="5719638"/>
            <a:ext cx="1104900" cy="96019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ри пожаре звонить </a:t>
            </a:r>
          </a:p>
          <a:p>
            <a:pPr algn="ctr"/>
            <a:r>
              <a:rPr lang="ru-RU" sz="3200" b="1" dirty="0" smtClean="0"/>
              <a:t>01</a:t>
            </a:r>
            <a:endParaRPr lang="ru-RU" sz="3200" b="1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0"/>
            <a:ext cx="99060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Департамент по чрезвычайным ситуациям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Главное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МЧС России по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ИНФОРМИРУЮТ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523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5637" y="971307"/>
            <a:ext cx="9492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Бытовой газ – не только благо для человека, но и источник повышенной опасности. Неукоснительное соблюдение правил позволит избежать чрезвычайных ситуаций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5637" y="1781478"/>
            <a:ext cx="4443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у вас газовая печь, вы должны знать: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67" y="4479399"/>
            <a:ext cx="1044016" cy="9720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680434" y="4479399"/>
            <a:ext cx="1104900" cy="9799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ри пожаре звонить </a:t>
            </a:r>
          </a:p>
          <a:p>
            <a:pPr algn="ctr"/>
            <a:r>
              <a:rPr lang="ru-RU" sz="3200" b="1" dirty="0" smtClean="0"/>
              <a:t>01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463" y="2150810"/>
            <a:ext cx="89027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0" i="0" dirty="0" smtClean="0">
                <a:solidFill>
                  <a:srgbClr val="0070C0"/>
                </a:solidFill>
                <a:effectLst/>
              </a:rPr>
              <a:t>Ответственность за сохранность газового оборудования и исправное состояние дымовых и вентиляционных каналов, а также за уплотнение вводов инженерных коммуникаций в жилых домах несут  руководители </a:t>
            </a:r>
            <a:r>
              <a:rPr lang="ru-RU" sz="1400" b="1" i="0" dirty="0" err="1" smtClean="0">
                <a:solidFill>
                  <a:srgbClr val="0070C0"/>
                </a:solidFill>
                <a:effectLst/>
              </a:rPr>
              <a:t>жилищно</a:t>
            </a:r>
            <a:r>
              <a:rPr lang="ru-RU" sz="1400" b="1" i="0" dirty="0" smtClean="0">
                <a:solidFill>
                  <a:srgbClr val="0070C0"/>
                </a:solidFill>
                <a:effectLst/>
              </a:rPr>
              <a:t> - эксплуатационных организаций</a:t>
            </a:r>
            <a:r>
              <a:rPr lang="ru-RU" sz="1400" b="0" i="0" dirty="0" smtClean="0">
                <a:solidFill>
                  <a:srgbClr val="0070C0"/>
                </a:solidFill>
                <a:effectLst/>
              </a:rPr>
              <a:t>, в жилищных кооперативах -  их </a:t>
            </a:r>
            <a:r>
              <a:rPr lang="ru-RU" sz="1400" b="1" i="0" dirty="0" smtClean="0">
                <a:solidFill>
                  <a:srgbClr val="0070C0"/>
                </a:solidFill>
                <a:effectLst/>
              </a:rPr>
              <a:t>председатели</a:t>
            </a:r>
            <a:r>
              <a:rPr lang="ru-RU" sz="1400" b="0" i="0" dirty="0" smtClean="0">
                <a:solidFill>
                  <a:srgbClr val="0070C0"/>
                </a:solidFill>
                <a:effectLst/>
              </a:rPr>
              <a:t>, в домах                             и квартирах, принадлежащих гражданам, -  </a:t>
            </a:r>
            <a:r>
              <a:rPr lang="ru-RU" sz="1400" b="1" i="0" dirty="0" smtClean="0">
                <a:solidFill>
                  <a:srgbClr val="0070C0"/>
                </a:solidFill>
                <a:effectLst/>
              </a:rPr>
              <a:t>домовладельцы</a:t>
            </a:r>
            <a:r>
              <a:rPr lang="ru-RU" sz="1400" b="0" i="0" dirty="0" smtClean="0">
                <a:solidFill>
                  <a:srgbClr val="0070C0"/>
                </a:solidFill>
                <a:effectLst/>
              </a:rPr>
              <a:t>.</a:t>
            </a:r>
          </a:p>
          <a:p>
            <a:pPr algn="just"/>
            <a:endParaRPr lang="ru-RU" sz="1400" b="0" i="0" dirty="0" smtClean="0">
              <a:solidFill>
                <a:srgbClr val="222222"/>
              </a:solidFill>
              <a:effectLst/>
            </a:endParaRPr>
          </a:p>
          <a:p>
            <a:pPr algn="just"/>
            <a:r>
              <a:rPr lang="ru-RU" sz="1400" b="0" i="0" dirty="0" smtClean="0">
                <a:solidFill>
                  <a:srgbClr val="0070C0"/>
                </a:solidFill>
                <a:effectLst/>
              </a:rPr>
              <a:t>Ответственность за качество технического обслуживания и ремонт газового оборудования в жилых домах несут   </a:t>
            </a:r>
            <a:r>
              <a:rPr lang="ru-RU" sz="1400" b="1" i="0" dirty="0" smtClean="0">
                <a:solidFill>
                  <a:srgbClr val="0070C0"/>
                </a:solidFill>
                <a:effectLst/>
              </a:rPr>
              <a:t>эксплуатационные организации газового хозяйства</a:t>
            </a:r>
            <a:r>
              <a:rPr lang="ru-RU" sz="1400" b="0" i="0" dirty="0" smtClean="0">
                <a:solidFill>
                  <a:srgbClr val="0070C0"/>
                </a:solidFill>
                <a:effectLst/>
              </a:rPr>
              <a:t>.</a:t>
            </a:r>
          </a:p>
          <a:p>
            <a:pPr algn="just"/>
            <a:endParaRPr lang="ru-RU" sz="1400" b="0" i="0" dirty="0" smtClean="0">
              <a:solidFill>
                <a:srgbClr val="0070C0"/>
              </a:solidFill>
              <a:effectLst/>
            </a:endParaRPr>
          </a:p>
          <a:p>
            <a:pPr algn="just"/>
            <a:r>
              <a:rPr lang="ru-RU" sz="1400" b="0" i="0" dirty="0" smtClean="0">
                <a:solidFill>
                  <a:srgbClr val="0070C0"/>
                </a:solidFill>
                <a:effectLst/>
              </a:rPr>
              <a:t>Ответственность за безопасную эксплуатацию бытовых газовых приборов в домах и квартирах, за содержание                  их в соответствии с требованиями правил несут </a:t>
            </a:r>
            <a:r>
              <a:rPr lang="ru-RU" sz="1400" b="1" i="0" dirty="0" smtClean="0">
                <a:solidFill>
                  <a:srgbClr val="0070C0"/>
                </a:solidFill>
                <a:effectLst/>
              </a:rPr>
              <a:t>владельцы и лица, пользующиеся газом</a:t>
            </a:r>
            <a:r>
              <a:rPr lang="ru-RU" sz="1400" b="0" i="0" dirty="0" smtClean="0">
                <a:solidFill>
                  <a:srgbClr val="0070C0"/>
                </a:solidFill>
                <a:effectLst/>
              </a:rPr>
              <a:t>.</a:t>
            </a:r>
          </a:p>
          <a:p>
            <a:pPr algn="just"/>
            <a:endParaRPr lang="ru-RU" sz="1400" b="0" i="0" dirty="0" smtClean="0">
              <a:solidFill>
                <a:srgbClr val="222222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9670" y="4413705"/>
            <a:ext cx="612843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sng" dirty="0" smtClean="0">
                <a:solidFill>
                  <a:srgbClr val="FF0000"/>
                </a:solidFill>
                <a:effectLst/>
              </a:rPr>
              <a:t>При появлении в помещении запаха газа:</a:t>
            </a:r>
          </a:p>
          <a:p>
            <a:pPr marL="342900" indent="-342900" algn="ctr">
              <a:buAutoNum type="arabicPeriod"/>
            </a:pPr>
            <a:r>
              <a:rPr lang="ru-RU" sz="1500" b="0" i="0" dirty="0" smtClean="0">
                <a:solidFill>
                  <a:srgbClr val="FF0000"/>
                </a:solidFill>
                <a:effectLst/>
              </a:rPr>
              <a:t>немедленно прекратить пользование газовыми приборами, </a:t>
            </a:r>
          </a:p>
          <a:p>
            <a:pPr algn="ctr"/>
            <a:r>
              <a:rPr lang="ru-RU" sz="1500" b="0" i="0" dirty="0" smtClean="0">
                <a:solidFill>
                  <a:srgbClr val="FF0000"/>
                </a:solidFill>
                <a:effectLst/>
              </a:rPr>
              <a:t>2. перекрыть краны к приборам и на приборах, </a:t>
            </a:r>
          </a:p>
          <a:p>
            <a:pPr algn="ctr"/>
            <a:r>
              <a:rPr lang="ru-RU" sz="1500" dirty="0" smtClean="0">
                <a:solidFill>
                  <a:srgbClr val="FF0000"/>
                </a:solidFill>
              </a:rPr>
              <a:t>3.</a:t>
            </a:r>
            <a:r>
              <a:rPr lang="ru-RU" sz="1500" b="0" i="0" dirty="0" smtClean="0">
                <a:solidFill>
                  <a:srgbClr val="FF0000"/>
                </a:solidFill>
                <a:effectLst/>
              </a:rPr>
              <a:t>открыть окна или форточки для проветривания помещения, </a:t>
            </a:r>
          </a:p>
          <a:p>
            <a:pPr algn="ctr"/>
            <a:r>
              <a:rPr lang="ru-RU" sz="1500" dirty="0" smtClean="0">
                <a:solidFill>
                  <a:srgbClr val="FF0000"/>
                </a:solidFill>
              </a:rPr>
              <a:t>4.</a:t>
            </a:r>
            <a:r>
              <a:rPr lang="ru-RU" sz="1500" b="0" i="0" dirty="0" smtClean="0">
                <a:solidFill>
                  <a:srgbClr val="FF0000"/>
                </a:solidFill>
                <a:effectLst/>
              </a:rPr>
              <a:t>вызвать аварийную службу газового хозяйства.</a:t>
            </a:r>
          </a:p>
          <a:p>
            <a:pPr algn="ctr"/>
            <a:r>
              <a:rPr lang="ru-RU" sz="1500" b="0" i="0" dirty="0" smtClean="0">
                <a:solidFill>
                  <a:srgbClr val="222222"/>
                </a:solidFill>
                <a:effectLst/>
              </a:rPr>
              <a:t> </a:t>
            </a:r>
            <a:endParaRPr lang="ru-RU" sz="15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9463" y="5737880"/>
            <a:ext cx="7867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Не зажигать огня, не курить, не включать и не выключать электроосвещение и электроприборы, не пользоваться </a:t>
            </a:r>
            <a:r>
              <a:rPr lang="ru-RU" b="0" i="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электрозвонками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8" name="Picture 6" descr="https://im0-tub-ru.yandex.net/i?id=489b97b344c3da8f0aa14b9b406e0ef9&amp;n=33&amp;h=215&amp;w=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6703" y="4175981"/>
            <a:ext cx="1681497" cy="25105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0"/>
            <a:ext cx="99060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Департамент по чрезвычайным ситуациям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Главное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МЧС России по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ИНФОРМИРУЮТ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509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5637" y="971307"/>
            <a:ext cx="9492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Бытовой газ – не только благо для человека, но и источник повышенной опасности. Неукоснительное соблюдение правил позволит избежать чрезвычайных ситуаций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392" y="5811255"/>
            <a:ext cx="1044016" cy="9720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8480853" y="5803374"/>
            <a:ext cx="1104900" cy="9799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ри пожаре звонить </a:t>
            </a:r>
          </a:p>
          <a:p>
            <a:pPr algn="ctr"/>
            <a:r>
              <a:rPr lang="ru-RU" sz="3200" b="1" dirty="0" smtClean="0"/>
              <a:t>01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5636" y="1804988"/>
            <a:ext cx="949256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противопожарного режима:</a:t>
            </a:r>
          </a:p>
          <a:p>
            <a:endParaRPr lang="ru-RU" sz="1400" dirty="0" smtClean="0"/>
          </a:p>
          <a:p>
            <a:pPr algn="just"/>
            <a:r>
              <a:rPr lang="ru-RU" sz="1400" dirty="0" smtClean="0"/>
              <a:t>Запрещается хранение баллонов с горючими газами в индивидуальных жилых домах, квартирах и жилых комнатах,                    на кухнях, путях эвакуации, лестничных клетках, в цокольных этажах, в подвальных и чердачных помещениях,                             на балконах и лоджиях.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smtClean="0"/>
              <a:t>Газовые баллоны для бытовых газовых приборов (кухонных плит, водогрейных котлов, газовых колонок), за исключением 1 баллона объемом не более 5 литров, подключенного к газовой плите заводского изготовления, должны располагаться вне зданий в пристройках (шкафах или под кожухами, закрывающими верхнюю часть баллонов и редуктор) из негорючих материалов у глухого простенка стены на расстоянии не менее 5 метров от входов в здание, цокольные и подвальные этажи.</a:t>
            </a:r>
          </a:p>
          <a:p>
            <a:endParaRPr lang="ru-RU" sz="14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79997"/>
            <a:ext cx="3371850" cy="27157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886200" y="4221069"/>
            <a:ext cx="58419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Пристройки и шкафы для газовых баллонов должны запираться на замок и иметь жалюзи для проветривания, а также предупреждающие надписи </a:t>
            </a:r>
            <a:r>
              <a:rPr lang="ru-RU" sz="1400" b="1" dirty="0" smtClean="0"/>
              <a:t>"Огнеопасно. Газ".</a:t>
            </a:r>
          </a:p>
          <a:p>
            <a:pPr algn="just"/>
            <a:endParaRPr lang="ru-RU" sz="1100" dirty="0" smtClean="0"/>
          </a:p>
          <a:p>
            <a:pPr algn="just"/>
            <a:r>
              <a:rPr lang="ru-RU" sz="1400" dirty="0" smtClean="0"/>
              <a:t>У входа в индивидуальные жилые дома, а также в помещения зданий и сооружений, в которых применяются газовые баллоны, размещается предупреждающий знак пожарной безопасности с надписью "Огнеопасно. Баллоны с газом".</a:t>
            </a:r>
            <a:endParaRPr lang="ru-RU" sz="1400" dirty="0"/>
          </a:p>
        </p:txBody>
      </p:sp>
      <p:pic>
        <p:nvPicPr>
          <p:cNvPr id="4098" name="Picture 2" descr="http://infoznaki.ru/wa-data/public/shop/products/63/07/763/images/2993/2993.750x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5232" y="5307292"/>
            <a:ext cx="1910968" cy="191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0"/>
            <a:ext cx="99060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Департамент по чрезвычайным ситуациям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Главное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МЧС России по Кемеровской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ИНФОРМИРУЮТ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0485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703</Words>
  <Application>Microsoft Office PowerPoint</Application>
  <PresentationFormat>Лист A4 (210x297 мм)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Пашинский Дмитрий Александрович</cp:lastModifiedBy>
  <cp:revision>16</cp:revision>
  <dcterms:created xsi:type="dcterms:W3CDTF">2016-11-09T04:28:55Z</dcterms:created>
  <dcterms:modified xsi:type="dcterms:W3CDTF">2019-02-28T09:56:19Z</dcterms:modified>
</cp:coreProperties>
</file>